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3" r:id="rId26"/>
    <p:sldId id="280" r:id="rId27"/>
    <p:sldId id="282" r:id="rId28"/>
    <p:sldId id="281" r:id="rId29"/>
    <p:sldId id="283" r:id="rId30"/>
    <p:sldId id="284" r:id="rId31"/>
    <p:sldId id="285" r:id="rId32"/>
    <p:sldId id="286" r:id="rId33"/>
    <p:sldId id="287" r:id="rId34"/>
    <p:sldId id="288" r:id="rId35"/>
    <p:sldId id="291" r:id="rId36"/>
    <p:sldId id="292"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E54"/>
    <a:srgbClr val="FAC30F"/>
    <a:srgbClr val="E6D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5F285-544E-4E26-AFA5-8788FB941D87}" v="1" dt="2021-11-05T15:02:03.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52D71-63F1-4919-AD6E-C268712C3DB3}" type="datetimeFigureOut">
              <a:rPr lang="nl-NL" smtClean="0"/>
              <a:t>5-11-2021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B5CCA-DE94-4E8A-B3C9-5386AE0CC7AD}" type="slidenum">
              <a:rPr lang="nl-NL" smtClean="0"/>
              <a:t>‹nr.›</a:t>
            </a:fld>
            <a:endParaRPr lang="nl-NL"/>
          </a:p>
        </p:txBody>
      </p:sp>
    </p:spTree>
    <p:extLst>
      <p:ext uri="{BB962C8B-B14F-4D97-AF65-F5344CB8AC3E}">
        <p14:creationId xmlns:p14="http://schemas.microsoft.com/office/powerpoint/2010/main" val="167218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time_continue=1&amp;v=S-lQOooYAs8&amp;feature=emb_log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Qg340gr3TU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U0y72ldwjk&amp;t=1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Meet Baby Olivia | A Never Before Seen Look At Human Life In The Womb - YouTube</a:t>
            </a:r>
            <a:endParaRPr lang="nl-NL" dirty="0"/>
          </a:p>
        </p:txBody>
      </p:sp>
      <p:sp>
        <p:nvSpPr>
          <p:cNvPr id="4" name="Tijdelijke aanduiding voor dianummer 3"/>
          <p:cNvSpPr>
            <a:spLocks noGrp="1"/>
          </p:cNvSpPr>
          <p:nvPr>
            <p:ph type="sldNum" sz="quarter" idx="5"/>
          </p:nvPr>
        </p:nvSpPr>
        <p:spPr/>
        <p:txBody>
          <a:bodyPr/>
          <a:lstStyle/>
          <a:p>
            <a:fld id="{160B5CCA-DE94-4E8A-B3C9-5386AE0CC7AD}" type="slidenum">
              <a:rPr lang="nl-NL" smtClean="0"/>
              <a:t>8</a:t>
            </a:fld>
            <a:endParaRPr lang="nl-NL"/>
          </a:p>
        </p:txBody>
      </p:sp>
    </p:spTree>
    <p:extLst>
      <p:ext uri="{BB962C8B-B14F-4D97-AF65-F5344CB8AC3E}">
        <p14:creationId xmlns:p14="http://schemas.microsoft.com/office/powerpoint/2010/main" val="42858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Abortus. Wat doet dat met jou? - YouTube</a:t>
            </a:r>
            <a:endParaRPr lang="nl-NL" dirty="0"/>
          </a:p>
        </p:txBody>
      </p:sp>
      <p:sp>
        <p:nvSpPr>
          <p:cNvPr id="4" name="Tijdelijke aanduiding voor dianummer 3"/>
          <p:cNvSpPr>
            <a:spLocks noGrp="1"/>
          </p:cNvSpPr>
          <p:nvPr>
            <p:ph type="sldNum" sz="quarter" idx="5"/>
          </p:nvPr>
        </p:nvSpPr>
        <p:spPr/>
        <p:txBody>
          <a:bodyPr/>
          <a:lstStyle/>
          <a:p>
            <a:fld id="{160B5CCA-DE94-4E8A-B3C9-5386AE0CC7AD}" type="slidenum">
              <a:rPr lang="nl-NL" smtClean="0"/>
              <a:t>26</a:t>
            </a:fld>
            <a:endParaRPr lang="nl-NL"/>
          </a:p>
        </p:txBody>
      </p:sp>
    </p:spTree>
    <p:extLst>
      <p:ext uri="{BB962C8B-B14F-4D97-AF65-F5344CB8AC3E}">
        <p14:creationId xmlns:p14="http://schemas.microsoft.com/office/powerpoint/2010/main" val="180103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'Dit is waarom ik voor het kindje koos!' - YouTube</a:t>
            </a:r>
            <a:endParaRPr lang="nl-NL" dirty="0"/>
          </a:p>
        </p:txBody>
      </p:sp>
      <p:sp>
        <p:nvSpPr>
          <p:cNvPr id="4" name="Tijdelijke aanduiding voor dianummer 3"/>
          <p:cNvSpPr>
            <a:spLocks noGrp="1"/>
          </p:cNvSpPr>
          <p:nvPr>
            <p:ph type="sldNum" sz="quarter" idx="5"/>
          </p:nvPr>
        </p:nvSpPr>
        <p:spPr/>
        <p:txBody>
          <a:bodyPr/>
          <a:lstStyle/>
          <a:p>
            <a:fld id="{160B5CCA-DE94-4E8A-B3C9-5386AE0CC7AD}" type="slidenum">
              <a:rPr lang="nl-NL" smtClean="0"/>
              <a:t>31</a:t>
            </a:fld>
            <a:endParaRPr lang="nl-NL"/>
          </a:p>
        </p:txBody>
      </p:sp>
    </p:spTree>
    <p:extLst>
      <p:ext uri="{BB962C8B-B14F-4D97-AF65-F5344CB8AC3E}">
        <p14:creationId xmlns:p14="http://schemas.microsoft.com/office/powerpoint/2010/main" val="421959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56115-F5B1-482B-9C3A-323AE5FBFFC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A76C059-0804-48DD-92DA-9B20D9A96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AAD23DB-170E-4C1C-ABA7-7FF7F80F6A5A}"/>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D1CD3E32-184E-4A8A-A219-5BA9B15E000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99169D-FF02-4D4B-87D2-A796A9836589}"/>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44175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7648E-7C2B-4AC1-B3AC-85CD8EAFEB8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85C06DC-38C4-460C-B026-F861E3CE32B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2C9B24-48EA-40CD-84A0-E42EF7B97F1C}"/>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8B6CF4D4-5ECE-406D-A407-0008792BE8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84632D4-C625-4547-A20A-64EAE62E99BC}"/>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409495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5A5D123-1450-49A3-B50F-0E3896694BE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5D80406-C1DA-4EB2-A364-51DE44AED92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E9AFFE-9272-4595-8F8C-9B8720F9164D}"/>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5755094B-B49F-4DE8-8E5A-EFF14B1EBA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05CE55-74F9-4EA9-8721-E246BA14E430}"/>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93737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E1639-7F16-450C-896C-7001B79845D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814EFEB-793B-4207-BC24-DE9DDEB800A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3D4673-FBEA-40AE-80B0-B14B49562345}"/>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8ED48401-C29E-4ED1-8CC7-C0EAD793E3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186DA-A721-4DDF-BCB1-68C612EA660C}"/>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129087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3DBF-DAEC-4F1E-AF7D-C6356311B17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37A217A-BF4B-41DA-972A-8963E5CC3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CC82DF2-E826-4954-AF5E-E6EB01C32338}"/>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D0F864F8-225E-42B4-80AA-93D14183D8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1E7097-FB93-4B95-8568-0597C3D76A2C}"/>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26483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96838-AF5A-4956-BB73-7F6D4B2FB50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325559-657F-4C39-9E74-A7EE782C4AF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5FAD790-6BA4-477F-8328-D56AA93DEEC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EFD228E-61C5-47F2-AAC7-85A806BE7234}"/>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6" name="Tijdelijke aanduiding voor voettekst 5">
            <a:extLst>
              <a:ext uri="{FF2B5EF4-FFF2-40B4-BE49-F238E27FC236}">
                <a16:creationId xmlns:a16="http://schemas.microsoft.com/office/drawing/2014/main" id="{21C0AA90-C592-47E3-ACF0-6626E88496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709426-9729-4DDD-9BA1-79280AA1958C}"/>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254840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1F095-F62F-492A-90F0-94BEB604F23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2EC87B9-F76F-4C1C-81E0-7EF2E27997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088A3C5-DB67-4F4B-95ED-FEEF985C5FB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5C40814-91E3-40DF-9155-57756D12D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BE7C0F0-D20C-49F7-A16D-9C693E27E9C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F5BC0CC-46D6-4D5B-BA25-5E99934CE57D}"/>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8" name="Tijdelijke aanduiding voor voettekst 7">
            <a:extLst>
              <a:ext uri="{FF2B5EF4-FFF2-40B4-BE49-F238E27FC236}">
                <a16:creationId xmlns:a16="http://schemas.microsoft.com/office/drawing/2014/main" id="{093F5882-0B45-47FB-8A8C-5282616D1A4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4737699-2AEF-43B8-87EF-B14C8D893E1B}"/>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318264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CA2C8-039E-43F6-8E64-A99688E61B6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DC2FD79-C60A-40DB-97AF-127AE70EC2C9}"/>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4" name="Tijdelijke aanduiding voor voettekst 3">
            <a:extLst>
              <a:ext uri="{FF2B5EF4-FFF2-40B4-BE49-F238E27FC236}">
                <a16:creationId xmlns:a16="http://schemas.microsoft.com/office/drawing/2014/main" id="{0316665E-E52B-41AB-8F24-BB4B8708A97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9E1F79-E561-4C5D-88A3-F2A2C8D1A74C}"/>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258732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A10F177-4CDA-4429-B4E2-C6C09BFF668B}"/>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3" name="Tijdelijke aanduiding voor voettekst 2">
            <a:extLst>
              <a:ext uri="{FF2B5EF4-FFF2-40B4-BE49-F238E27FC236}">
                <a16:creationId xmlns:a16="http://schemas.microsoft.com/office/drawing/2014/main" id="{B962A99F-AB74-48FF-9D00-5AE79FF0398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B81FE5D-B15D-4ACC-8700-9F20C92503C0}"/>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240745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DCF4-5150-40D7-92C1-43E46F6085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FE5A3CC-0643-475C-A479-5BFAE5F25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3047692-E5C8-493B-B57C-F75332427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804196F-5F89-4A28-BA4F-4A005665BE70}"/>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6" name="Tijdelijke aanduiding voor voettekst 5">
            <a:extLst>
              <a:ext uri="{FF2B5EF4-FFF2-40B4-BE49-F238E27FC236}">
                <a16:creationId xmlns:a16="http://schemas.microsoft.com/office/drawing/2014/main" id="{284BD5E0-8B17-4020-9D09-DF0B0FA417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28C1332-EB3D-42A7-9D78-211F6E4928CE}"/>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319420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0242B-9F87-42BE-85D6-959D20615E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3567517-07F2-491D-8F0A-1058EE87D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4343802-6848-42C6-9173-F425448B8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72E895-184B-413C-909E-62070CE41B6C}"/>
              </a:ext>
            </a:extLst>
          </p:cNvPr>
          <p:cNvSpPr>
            <a:spLocks noGrp="1"/>
          </p:cNvSpPr>
          <p:nvPr>
            <p:ph type="dt" sz="half" idx="10"/>
          </p:nvPr>
        </p:nvSpPr>
        <p:spPr/>
        <p:txBody>
          <a:bodyPr/>
          <a:lstStyle/>
          <a:p>
            <a:fld id="{4D2A0BA8-2E1A-481A-A4C9-F41D0A27703C}" type="datetimeFigureOut">
              <a:rPr lang="nl-NL" smtClean="0"/>
              <a:t>5-11-2021</a:t>
            </a:fld>
            <a:endParaRPr lang="nl-NL"/>
          </a:p>
        </p:txBody>
      </p:sp>
      <p:sp>
        <p:nvSpPr>
          <p:cNvPr id="6" name="Tijdelijke aanduiding voor voettekst 5">
            <a:extLst>
              <a:ext uri="{FF2B5EF4-FFF2-40B4-BE49-F238E27FC236}">
                <a16:creationId xmlns:a16="http://schemas.microsoft.com/office/drawing/2014/main" id="{7DF7DE1B-4123-4AB5-B417-CE6E2F21DD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DC28F0-C1BE-4AF8-B35A-E3E00E7BC0FF}"/>
              </a:ext>
            </a:extLst>
          </p:cNvPr>
          <p:cNvSpPr>
            <a:spLocks noGrp="1"/>
          </p:cNvSpPr>
          <p:nvPr>
            <p:ph type="sldNum" sz="quarter" idx="12"/>
          </p:nvPr>
        </p:nvSpPr>
        <p:spPr/>
        <p:txBody>
          <a:bodyPr/>
          <a:lstStyle/>
          <a:p>
            <a:fld id="{EE7654E7-AAED-4440-87B7-4135141F2927}" type="slidenum">
              <a:rPr lang="nl-NL" smtClean="0"/>
              <a:t>‹nr.›</a:t>
            </a:fld>
            <a:endParaRPr lang="nl-NL"/>
          </a:p>
        </p:txBody>
      </p:sp>
    </p:spTree>
    <p:extLst>
      <p:ext uri="{BB962C8B-B14F-4D97-AF65-F5344CB8AC3E}">
        <p14:creationId xmlns:p14="http://schemas.microsoft.com/office/powerpoint/2010/main" val="316107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F297F8B-5DD8-4D37-A59D-B5E54A17C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29E395E-805D-4063-AFA5-870772DF6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ACE060-9BB4-443D-BBA4-1BAD5B2625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A0BA8-2E1A-481A-A4C9-F41D0A27703C}" type="datetimeFigureOut">
              <a:rPr lang="nl-NL" smtClean="0"/>
              <a:t>5-11-2021</a:t>
            </a:fld>
            <a:endParaRPr lang="nl-NL"/>
          </a:p>
        </p:txBody>
      </p:sp>
      <p:sp>
        <p:nvSpPr>
          <p:cNvPr id="5" name="Tijdelijke aanduiding voor voettekst 4">
            <a:extLst>
              <a:ext uri="{FF2B5EF4-FFF2-40B4-BE49-F238E27FC236}">
                <a16:creationId xmlns:a16="http://schemas.microsoft.com/office/drawing/2014/main" id="{0603932F-CE3B-4A94-929A-A94C83B50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E169FF5-F19E-48E6-9B5D-F103DD81A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654E7-AAED-4440-87B7-4135141F2927}" type="slidenum">
              <a:rPr lang="nl-NL" smtClean="0"/>
              <a:t>‹nr.›</a:t>
            </a:fld>
            <a:endParaRPr lang="nl-NL"/>
          </a:p>
        </p:txBody>
      </p:sp>
    </p:spTree>
    <p:extLst>
      <p:ext uri="{BB962C8B-B14F-4D97-AF65-F5344CB8AC3E}">
        <p14:creationId xmlns:p14="http://schemas.microsoft.com/office/powerpoint/2010/main" val="3443223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Qg340gr3TUo?start=1&amp;feature=oembed"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QU0y72ldwjk?start=1&amp;feature=oembed" TargetMode="Externa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S-lQOooYAs8?start=1&amp;feature=oembed" TargetMode="Externa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52D9E5-7B9F-441A-9FAB-8A04E3AC2502}"/>
              </a:ext>
            </a:extLst>
          </p:cNvPr>
          <p:cNvSpPr>
            <a:spLocks noGrp="1"/>
          </p:cNvSpPr>
          <p:nvPr>
            <p:ph type="ctrTitle"/>
          </p:nvPr>
        </p:nvSpPr>
        <p:spPr>
          <a:xfrm>
            <a:off x="652345" y="838775"/>
            <a:ext cx="5011608" cy="4887321"/>
          </a:xfrm>
        </p:spPr>
        <p:txBody>
          <a:bodyPr>
            <a:normAutofit/>
          </a:bodyPr>
          <a:lstStyle/>
          <a:p>
            <a:pPr algn="l"/>
            <a:r>
              <a:rPr lang="nl-NL" sz="4800" dirty="0">
                <a:solidFill>
                  <a:srgbClr val="FAC30F"/>
                </a:solidFill>
                <a:latin typeface="Antique Olive Compact" panose="020B0904030504030204" pitchFamily="34" charset="0"/>
              </a:rPr>
              <a:t>De  waarde van het (ongeboren) leven </a:t>
            </a:r>
          </a:p>
        </p:txBody>
      </p:sp>
      <p:pic>
        <p:nvPicPr>
          <p:cNvPr id="5" name="Afbeelding 4">
            <a:extLst>
              <a:ext uri="{FF2B5EF4-FFF2-40B4-BE49-F238E27FC236}">
                <a16:creationId xmlns:a16="http://schemas.microsoft.com/office/drawing/2014/main" id="{07E6F28A-3830-4A8E-B90D-03841F498CB2}"/>
              </a:ext>
            </a:extLst>
          </p:cNvPr>
          <p:cNvPicPr>
            <a:picLocks noChangeAspect="1"/>
          </p:cNvPicPr>
          <p:nvPr/>
        </p:nvPicPr>
        <p:blipFill>
          <a:blip r:embed="rId2">
            <a:extLst>
              <a:ext uri="{28A0092B-C50C-407E-A947-70E740481C1C}">
                <a14:useLocalDpi xmlns:a14="http://schemas.microsoft.com/office/drawing/2010/main" val="0"/>
              </a:ext>
            </a:extLst>
          </a:blip>
          <a:srcRect t="11727" b="1172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1FAEC7BC-8BC8-43D5-A25F-0DFA843F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36" y="323421"/>
            <a:ext cx="1823787" cy="952929"/>
          </a:xfrm>
          <a:prstGeom prst="rect">
            <a:avLst/>
          </a:prstGeom>
        </p:spPr>
      </p:pic>
      <p:pic>
        <p:nvPicPr>
          <p:cNvPr id="9" name="Afbeelding 8">
            <a:extLst>
              <a:ext uri="{FF2B5EF4-FFF2-40B4-BE49-F238E27FC236}">
                <a16:creationId xmlns:a16="http://schemas.microsoft.com/office/drawing/2014/main" id="{C303B842-AC2A-4804-9586-12CACEDED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85" y="213064"/>
            <a:ext cx="1948005" cy="1063286"/>
          </a:xfrm>
          <a:prstGeom prst="rect">
            <a:avLst/>
          </a:prstGeom>
        </p:spPr>
      </p:pic>
    </p:spTree>
    <p:extLst>
      <p:ext uri="{BB962C8B-B14F-4D97-AF65-F5344CB8AC3E}">
        <p14:creationId xmlns:p14="http://schemas.microsoft.com/office/powerpoint/2010/main" val="77326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8323554" cy="1807305"/>
          </a:xfrm>
        </p:spPr>
        <p:txBody>
          <a:bodyPr>
            <a:normAutofit/>
          </a:bodyPr>
          <a:lstStyle/>
          <a:p>
            <a:r>
              <a:rPr lang="nl-NL" dirty="0">
                <a:solidFill>
                  <a:srgbClr val="FAC30F"/>
                </a:solidFill>
                <a:latin typeface="Antique Olive Compact" panose="020B0904030504030204" pitchFamily="34" charset="0"/>
              </a:rPr>
              <a:t>In de Bijbel</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Voor God is </a:t>
            </a:r>
            <a:r>
              <a:rPr lang="nl-NL" sz="3000" b="1" dirty="0">
                <a:solidFill>
                  <a:srgbClr val="1D2E54"/>
                </a:solidFill>
              </a:rPr>
              <a:t>ieder leven waardevol! </a:t>
            </a:r>
          </a:p>
          <a:p>
            <a:r>
              <a:rPr lang="nl-NL" sz="3000" dirty="0">
                <a:solidFill>
                  <a:srgbClr val="1D2E54"/>
                </a:solidFill>
              </a:rPr>
              <a:t>Wie zich vergrijpt aan menselijk leven, vergrijpt zich aan de Schepper die de mens naar Zijn beeld heeft gemaakt. </a:t>
            </a:r>
          </a:p>
          <a:p>
            <a:r>
              <a:rPr lang="nl-NL" sz="3000" dirty="0">
                <a:solidFill>
                  <a:srgbClr val="1D2E54"/>
                </a:solidFill>
              </a:rPr>
              <a:t>Een kind heeft een ziel: het is waardevol als schepsel én heeft eeuwigheidswaarde.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286486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8323554" cy="1807305"/>
          </a:xfrm>
        </p:spPr>
        <p:txBody>
          <a:bodyPr>
            <a:normAutofit/>
          </a:bodyPr>
          <a:lstStyle/>
          <a:p>
            <a:r>
              <a:rPr lang="nl-NL" dirty="0">
                <a:solidFill>
                  <a:srgbClr val="FAC30F"/>
                </a:solidFill>
                <a:latin typeface="Antique Olive Compact" panose="020B0904030504030204" pitchFamily="34" charset="0"/>
              </a:rPr>
              <a:t>Abortusmethoden</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Tot 9 weken zwangerschap: abortuspil </a:t>
            </a:r>
          </a:p>
          <a:p>
            <a:r>
              <a:rPr lang="nl-NL" sz="3000" dirty="0">
                <a:solidFill>
                  <a:srgbClr val="1D2E54"/>
                </a:solidFill>
              </a:rPr>
              <a:t>Tot 13 weken zwangerschap: zuigcurettage</a:t>
            </a:r>
          </a:p>
          <a:p>
            <a:r>
              <a:rPr lang="nl-NL" sz="3000" dirty="0">
                <a:solidFill>
                  <a:srgbClr val="1D2E54"/>
                </a:solidFill>
              </a:rPr>
              <a:t>Tot 24 weken zwangerschap: instrumentele abortus of een kunstmatig opgewekte bevalling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287674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52D9E5-7B9F-441A-9FAB-8A04E3AC2502}"/>
              </a:ext>
            </a:extLst>
          </p:cNvPr>
          <p:cNvSpPr>
            <a:spLocks noGrp="1"/>
          </p:cNvSpPr>
          <p:nvPr>
            <p:ph type="ctrTitle"/>
          </p:nvPr>
        </p:nvSpPr>
        <p:spPr>
          <a:xfrm>
            <a:off x="699970" y="0"/>
            <a:ext cx="5011608" cy="4887321"/>
          </a:xfrm>
        </p:spPr>
        <p:txBody>
          <a:bodyPr>
            <a:normAutofit/>
          </a:bodyPr>
          <a:lstStyle/>
          <a:p>
            <a:pPr algn="l"/>
            <a:r>
              <a:rPr lang="nl-NL" sz="9600" dirty="0">
                <a:solidFill>
                  <a:srgbClr val="1D2E54"/>
                </a:solidFill>
                <a:latin typeface="Antique Olive Compact" panose="020B0904030504030204" pitchFamily="34" charset="0"/>
              </a:rPr>
              <a:t>Quiz</a:t>
            </a:r>
          </a:p>
        </p:txBody>
      </p:sp>
      <p:pic>
        <p:nvPicPr>
          <p:cNvPr id="5" name="Afbeelding 4">
            <a:extLst>
              <a:ext uri="{FF2B5EF4-FFF2-40B4-BE49-F238E27FC236}">
                <a16:creationId xmlns:a16="http://schemas.microsoft.com/office/drawing/2014/main" id="{07E6F28A-3830-4A8E-B90D-03841F498CB2}"/>
              </a:ext>
            </a:extLst>
          </p:cNvPr>
          <p:cNvPicPr>
            <a:picLocks noChangeAspect="1"/>
          </p:cNvPicPr>
          <p:nvPr/>
        </p:nvPicPr>
        <p:blipFill rotWithShape="1">
          <a:blip r:embed="rId2">
            <a:extLst>
              <a:ext uri="{28A0092B-C50C-407E-A947-70E740481C1C}">
                <a14:useLocalDpi xmlns:a14="http://schemas.microsoft.com/office/drawing/2010/main" val="0"/>
              </a:ext>
            </a:extLst>
          </a:blip>
          <a:srcRect l="15032" r="2694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1FAEC7BC-8BC8-43D5-A25F-0DFA843F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36" y="323421"/>
            <a:ext cx="1823787" cy="952929"/>
          </a:xfrm>
          <a:prstGeom prst="rect">
            <a:avLst/>
          </a:prstGeom>
        </p:spPr>
      </p:pic>
      <p:pic>
        <p:nvPicPr>
          <p:cNvPr id="9" name="Afbeelding 8">
            <a:extLst>
              <a:ext uri="{FF2B5EF4-FFF2-40B4-BE49-F238E27FC236}">
                <a16:creationId xmlns:a16="http://schemas.microsoft.com/office/drawing/2014/main" id="{C303B842-AC2A-4804-9586-12CACEDED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85" y="213064"/>
            <a:ext cx="1948005" cy="1063286"/>
          </a:xfrm>
          <a:prstGeom prst="rect">
            <a:avLst/>
          </a:prstGeom>
        </p:spPr>
      </p:pic>
    </p:spTree>
    <p:extLst>
      <p:ext uri="{BB962C8B-B14F-4D97-AF65-F5344CB8AC3E}">
        <p14:creationId xmlns:p14="http://schemas.microsoft.com/office/powerpoint/2010/main" val="1454432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In Nederland is abortus toegestaan.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Ja, abortus is voor iedereen mogelijk. </a:t>
            </a:r>
          </a:p>
          <a:p>
            <a:pPr marL="514350" indent="-514350">
              <a:buFont typeface="+mj-lt"/>
              <a:buAutoNum type="alphaLcParenR"/>
            </a:pPr>
            <a:r>
              <a:rPr lang="nl-NL" sz="3000" dirty="0">
                <a:solidFill>
                  <a:srgbClr val="1D2E54"/>
                </a:solidFill>
              </a:rPr>
              <a:t>Ja, maar alleen in een noodsituatie. </a:t>
            </a:r>
          </a:p>
          <a:p>
            <a:pPr marL="514350" indent="-514350">
              <a:buFont typeface="+mj-lt"/>
              <a:buAutoNum type="alphaLcParenR"/>
            </a:pPr>
            <a:r>
              <a:rPr lang="nl-NL" sz="3000" dirty="0">
                <a:solidFill>
                  <a:srgbClr val="1D2E54"/>
                </a:solidFill>
              </a:rPr>
              <a:t>Nee, abortus is verboden in Nederland.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271329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In Nederland is abortus toegestaan.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Ja, abortus is voor iedereen mogelijk. </a:t>
            </a:r>
          </a:p>
          <a:p>
            <a:pPr marL="514350" indent="-514350">
              <a:buFont typeface="+mj-lt"/>
              <a:buAutoNum type="alphaLcParenR"/>
            </a:pPr>
            <a:r>
              <a:rPr lang="nl-NL" sz="3000" dirty="0">
                <a:solidFill>
                  <a:srgbClr val="1D2E54"/>
                </a:solidFill>
                <a:highlight>
                  <a:srgbClr val="FAC30F"/>
                </a:highlight>
              </a:rPr>
              <a:t>Ja, maar alleen in een noodsituatie. </a:t>
            </a:r>
          </a:p>
          <a:p>
            <a:pPr marL="514350" indent="-514350">
              <a:buFont typeface="+mj-lt"/>
              <a:buAutoNum type="alphaLcParenR"/>
            </a:pPr>
            <a:r>
              <a:rPr lang="nl-NL" sz="3000" dirty="0">
                <a:solidFill>
                  <a:srgbClr val="1D2E54"/>
                </a:solidFill>
              </a:rPr>
              <a:t>Nee, abortus is verboden in Nederland.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462551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De helft van de abortussen vindt plaats vanwege verkrachting.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Waar. </a:t>
            </a:r>
          </a:p>
          <a:p>
            <a:pPr marL="514350" indent="-514350">
              <a:buFont typeface="+mj-lt"/>
              <a:buAutoNum type="alphaLcParenR"/>
            </a:pPr>
            <a:r>
              <a:rPr lang="nl-NL" sz="3000" dirty="0">
                <a:solidFill>
                  <a:srgbClr val="1D2E54"/>
                </a:solidFill>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42920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De helft van de abortussen vindt plaats vanwege verkrachting.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Waar. </a:t>
            </a:r>
          </a:p>
          <a:p>
            <a:pPr marL="514350" indent="-514350">
              <a:buFont typeface="+mj-lt"/>
              <a:buAutoNum type="alphaLcParenR"/>
            </a:pPr>
            <a:r>
              <a:rPr lang="nl-NL" sz="3000" dirty="0">
                <a:solidFill>
                  <a:srgbClr val="1D2E54"/>
                </a:solidFill>
                <a:highlight>
                  <a:srgbClr val="FAC30F"/>
                </a:highlight>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30648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Redenen voor een abortus (top 3)</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rabicParenR"/>
            </a:pPr>
            <a:r>
              <a:rPr lang="nl-NL" sz="3000" dirty="0">
                <a:solidFill>
                  <a:srgbClr val="1D2E54"/>
                </a:solidFill>
              </a:rPr>
              <a:t>Ik heb geen kinderwens (25 procent). </a:t>
            </a:r>
          </a:p>
          <a:p>
            <a:pPr marL="514350" indent="-514350">
              <a:buFont typeface="+mj-lt"/>
              <a:buAutoNum type="arabicParenR"/>
            </a:pPr>
            <a:r>
              <a:rPr lang="nl-NL" sz="3000" dirty="0">
                <a:solidFill>
                  <a:srgbClr val="1D2E54"/>
                </a:solidFill>
              </a:rPr>
              <a:t>Mijn gezin is compleet (19 procent). </a:t>
            </a:r>
          </a:p>
          <a:p>
            <a:pPr marL="514350" indent="-514350">
              <a:buFont typeface="+mj-lt"/>
              <a:buAutoNum type="arabicParenR"/>
            </a:pPr>
            <a:r>
              <a:rPr lang="nl-NL" sz="3000" dirty="0">
                <a:solidFill>
                  <a:srgbClr val="1D2E54"/>
                </a:solidFill>
              </a:rPr>
              <a:t>De zwangerschap of opvoeding gaat niet samen met mijn werk of mijn opleiding (13 procent).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253871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Meer dan de helft van de vrouwen die een abortus ondergaat, is al moeder.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Waar. </a:t>
            </a:r>
          </a:p>
          <a:p>
            <a:pPr marL="514350" indent="-514350">
              <a:buFont typeface="+mj-lt"/>
              <a:buAutoNum type="alphaLcParenR"/>
            </a:pPr>
            <a:r>
              <a:rPr lang="nl-NL" sz="3000" dirty="0">
                <a:solidFill>
                  <a:srgbClr val="1D2E54"/>
                </a:solidFill>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07251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Meer dan de helft van de vrouwen die een abortus ondergaat, is al moeder.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highlight>
                  <a:srgbClr val="FAC30F"/>
                </a:highlight>
              </a:rPr>
              <a:t>Waar. </a:t>
            </a:r>
          </a:p>
          <a:p>
            <a:pPr marL="514350" indent="-514350">
              <a:buFont typeface="+mj-lt"/>
              <a:buAutoNum type="alphaLcParenR"/>
            </a:pPr>
            <a:r>
              <a:rPr lang="nl-NL" sz="3000" dirty="0">
                <a:solidFill>
                  <a:srgbClr val="1D2E54"/>
                </a:solidFill>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57518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Opwarmer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r>
              <a:rPr lang="nl-NL" sz="3000" dirty="0">
                <a:solidFill>
                  <a:srgbClr val="1D2E54"/>
                </a:solidFill>
              </a:rPr>
              <a:t>Complimentenopdracht</a:t>
            </a:r>
          </a:p>
        </p:txBody>
      </p:sp>
      <p:pic>
        <p:nvPicPr>
          <p:cNvPr id="5" name="Afbeelding 4" descr="Afbeelding met persoon, buiten&#10;&#10;Automatisch gegenereerde beschrijving">
            <a:extLst>
              <a:ext uri="{FF2B5EF4-FFF2-40B4-BE49-F238E27FC236}">
                <a16:creationId xmlns:a16="http://schemas.microsoft.com/office/drawing/2014/main" id="{E24B85C8-960D-4373-BC98-CE44FDD95E5C}"/>
              </a:ext>
            </a:extLst>
          </p:cNvPr>
          <p:cNvPicPr>
            <a:picLocks noChangeAspect="1"/>
          </p:cNvPicPr>
          <p:nvPr/>
        </p:nvPicPr>
        <p:blipFill rotWithShape="1">
          <a:blip r:embed="rId2">
            <a:extLst>
              <a:ext uri="{28A0092B-C50C-407E-A947-70E740481C1C}">
                <a14:useLocalDpi xmlns:a14="http://schemas.microsoft.com/office/drawing/2010/main" val="0"/>
              </a:ext>
            </a:extLst>
          </a:blip>
          <a:srcRect l="18179" t="-1" r="23785" b="-1"/>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143543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De meeste abortussen vinden plaats bij vrouwen onder de 20 jaar.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Waar. </a:t>
            </a:r>
          </a:p>
          <a:p>
            <a:pPr marL="514350" indent="-514350">
              <a:buFont typeface="+mj-lt"/>
              <a:buAutoNum type="alphaLcParenR"/>
            </a:pPr>
            <a:r>
              <a:rPr lang="nl-NL" sz="3000" dirty="0">
                <a:solidFill>
                  <a:srgbClr val="1D2E54"/>
                </a:solidFill>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38620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De meeste abortussen vinden plaats bij vrouwen onder de 20 jaar.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Waar. </a:t>
            </a:r>
          </a:p>
          <a:p>
            <a:pPr marL="514350" indent="-514350">
              <a:buFont typeface="+mj-lt"/>
              <a:buAutoNum type="alphaLcParenR"/>
            </a:pPr>
            <a:r>
              <a:rPr lang="nl-NL" sz="3000" dirty="0">
                <a:solidFill>
                  <a:srgbClr val="1D2E54"/>
                </a:solidFill>
                <a:highlight>
                  <a:srgbClr val="FAC30F"/>
                </a:highlight>
              </a:rPr>
              <a:t>Niet waar.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2941661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Een zwangerschap duurt ongeveer 40 weken. Bij hoeveel weken gaat het hartje kloppen?</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5 weken. </a:t>
            </a:r>
          </a:p>
          <a:p>
            <a:pPr marL="514350" indent="-514350">
              <a:buFont typeface="+mj-lt"/>
              <a:buAutoNum type="alphaLcParenR"/>
            </a:pPr>
            <a:r>
              <a:rPr lang="nl-NL" sz="3000" dirty="0">
                <a:solidFill>
                  <a:srgbClr val="1D2E54"/>
                </a:solidFill>
              </a:rPr>
              <a:t>11 weken. </a:t>
            </a:r>
          </a:p>
          <a:p>
            <a:pPr marL="514350" indent="-514350">
              <a:buFont typeface="+mj-lt"/>
              <a:buAutoNum type="alphaLcParenR"/>
            </a:pPr>
            <a:r>
              <a:rPr lang="nl-NL" sz="3000" dirty="0">
                <a:solidFill>
                  <a:srgbClr val="1D2E54"/>
                </a:solidFill>
              </a:rPr>
              <a:t>20 weken.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882409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fontScale="90000"/>
          </a:bodyPr>
          <a:lstStyle/>
          <a:p>
            <a:r>
              <a:rPr lang="nl-NL" dirty="0">
                <a:solidFill>
                  <a:srgbClr val="FAC30F"/>
                </a:solidFill>
                <a:latin typeface="Antique Olive Compact" panose="020B0904030504030204" pitchFamily="34" charset="0"/>
              </a:rPr>
              <a:t>Tot hoeveel weken zwangerschap is abortus in Nederland toegestaan?</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10 weken.</a:t>
            </a:r>
          </a:p>
          <a:p>
            <a:pPr marL="514350" indent="-514350">
              <a:buFont typeface="+mj-lt"/>
              <a:buAutoNum type="alphaLcParenR"/>
            </a:pPr>
            <a:r>
              <a:rPr lang="nl-NL" sz="3000" dirty="0">
                <a:solidFill>
                  <a:srgbClr val="1D2E54"/>
                </a:solidFill>
              </a:rPr>
              <a:t>18 weken.</a:t>
            </a:r>
          </a:p>
          <a:p>
            <a:pPr marL="514350" indent="-514350">
              <a:buFont typeface="+mj-lt"/>
              <a:buAutoNum type="alphaLcParenR"/>
            </a:pPr>
            <a:r>
              <a:rPr lang="nl-NL" sz="3000" dirty="0">
                <a:solidFill>
                  <a:srgbClr val="1D2E54"/>
                </a:solidFill>
              </a:rPr>
              <a:t>24 weken.</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pic>
        <p:nvPicPr>
          <p:cNvPr id="5" name="Afbeelding 4">
            <a:extLst>
              <a:ext uri="{FF2B5EF4-FFF2-40B4-BE49-F238E27FC236}">
                <a16:creationId xmlns:a16="http://schemas.microsoft.com/office/drawing/2014/main" id="{C99649C8-AA15-42FC-8112-F85F4BF7F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831" y="2333297"/>
            <a:ext cx="1640754" cy="2536826"/>
          </a:xfrm>
          <a:prstGeom prst="rect">
            <a:avLst/>
          </a:prstGeom>
        </p:spPr>
      </p:pic>
      <p:pic>
        <p:nvPicPr>
          <p:cNvPr id="9" name="Afbeelding 8">
            <a:extLst>
              <a:ext uri="{FF2B5EF4-FFF2-40B4-BE49-F238E27FC236}">
                <a16:creationId xmlns:a16="http://schemas.microsoft.com/office/drawing/2014/main" id="{B5A7410C-F118-4EB2-9F12-0D31BEA82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2125" y="2333297"/>
            <a:ext cx="3382435" cy="2536826"/>
          </a:xfrm>
          <a:prstGeom prst="rect">
            <a:avLst/>
          </a:prstGeom>
        </p:spPr>
      </p:pic>
      <p:pic>
        <p:nvPicPr>
          <p:cNvPr id="12" name="Afbeelding 11" descr="Afbeelding met vervagen&#10;&#10;Automatisch gegenereerde beschrijving">
            <a:extLst>
              <a:ext uri="{FF2B5EF4-FFF2-40B4-BE49-F238E27FC236}">
                <a16:creationId xmlns:a16="http://schemas.microsoft.com/office/drawing/2014/main" id="{24946420-089B-4127-94BA-7761B95CF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2100" y="2333297"/>
            <a:ext cx="2536826" cy="2536826"/>
          </a:xfrm>
          <a:prstGeom prst="rect">
            <a:avLst/>
          </a:prstGeom>
        </p:spPr>
      </p:pic>
    </p:spTree>
    <p:extLst>
      <p:ext uri="{BB962C8B-B14F-4D97-AF65-F5344CB8AC3E}">
        <p14:creationId xmlns:p14="http://schemas.microsoft.com/office/powerpoint/2010/main" val="165694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Hoeveel abortussen vinden er in Nederland per dag plaats?</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514350" indent="-514350">
              <a:buFont typeface="+mj-lt"/>
              <a:buAutoNum type="alphaLcParenR"/>
            </a:pPr>
            <a:r>
              <a:rPr lang="nl-NL" sz="3000" dirty="0">
                <a:solidFill>
                  <a:srgbClr val="1D2E54"/>
                </a:solidFill>
              </a:rPr>
              <a:t>10</a:t>
            </a:r>
          </a:p>
          <a:p>
            <a:pPr marL="514350" indent="-514350">
              <a:buFont typeface="+mj-lt"/>
              <a:buAutoNum type="alphaLcParenR"/>
            </a:pPr>
            <a:r>
              <a:rPr lang="nl-NL" sz="3000" dirty="0">
                <a:solidFill>
                  <a:srgbClr val="1D2E54"/>
                </a:solidFill>
              </a:rPr>
              <a:t>40</a:t>
            </a:r>
          </a:p>
          <a:p>
            <a:pPr marL="514350" indent="-514350">
              <a:buFont typeface="+mj-lt"/>
              <a:buAutoNum type="alphaLcParenR"/>
            </a:pPr>
            <a:r>
              <a:rPr lang="nl-NL" sz="3000" dirty="0">
                <a:solidFill>
                  <a:srgbClr val="1D2E54"/>
                </a:solidFill>
              </a:rPr>
              <a:t>80 </a:t>
            </a:r>
          </a:p>
          <a:p>
            <a:pPr marL="514350" indent="-514350">
              <a:buFont typeface="+mj-lt"/>
              <a:buAutoNum type="alphaLcParenR"/>
            </a:pPr>
            <a:r>
              <a:rPr lang="nl-NL" sz="3000" dirty="0">
                <a:solidFill>
                  <a:srgbClr val="1D2E54"/>
                </a:solidFill>
              </a:rPr>
              <a:t>100</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3443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AA172-0E5B-416C-8DF6-B3D022BFED47}"/>
              </a:ext>
            </a:extLst>
          </p:cNvPr>
          <p:cNvSpPr>
            <a:spLocks noGrp="1"/>
          </p:cNvSpPr>
          <p:nvPr>
            <p:ph type="title"/>
          </p:nvPr>
        </p:nvSpPr>
        <p:spPr>
          <a:xfrm>
            <a:off x="8431231" y="4382856"/>
            <a:ext cx="3248025" cy="1325563"/>
          </a:xfrm>
        </p:spPr>
        <p:txBody>
          <a:bodyPr>
            <a:noAutofit/>
          </a:bodyPr>
          <a:lstStyle/>
          <a:p>
            <a:r>
              <a:rPr lang="nl-NL" sz="2000" dirty="0">
                <a:solidFill>
                  <a:srgbClr val="1D2E54"/>
                </a:solidFill>
              </a:rPr>
              <a:t>Van links naar rechts en van boven naar beneden: </a:t>
            </a:r>
            <a:br>
              <a:rPr lang="nl-NL" sz="2000" dirty="0">
                <a:solidFill>
                  <a:srgbClr val="1D2E54"/>
                </a:solidFill>
              </a:rPr>
            </a:br>
            <a:r>
              <a:rPr lang="nl-NL" sz="2000" dirty="0">
                <a:solidFill>
                  <a:srgbClr val="1D2E54"/>
                </a:solidFill>
              </a:rPr>
              <a:t>4 weken</a:t>
            </a:r>
            <a:br>
              <a:rPr lang="nl-NL" sz="2000" dirty="0">
                <a:solidFill>
                  <a:srgbClr val="1D2E54"/>
                </a:solidFill>
              </a:rPr>
            </a:br>
            <a:r>
              <a:rPr lang="nl-NL" sz="2000" dirty="0">
                <a:solidFill>
                  <a:srgbClr val="1D2E54"/>
                </a:solidFill>
              </a:rPr>
              <a:t>8 weken</a:t>
            </a:r>
            <a:br>
              <a:rPr lang="nl-NL" sz="2000" dirty="0">
                <a:solidFill>
                  <a:srgbClr val="1D2E54"/>
                </a:solidFill>
              </a:rPr>
            </a:br>
            <a:r>
              <a:rPr lang="nl-NL" sz="2000" dirty="0">
                <a:solidFill>
                  <a:srgbClr val="1D2E54"/>
                </a:solidFill>
              </a:rPr>
              <a:t>12 weken</a:t>
            </a:r>
            <a:br>
              <a:rPr lang="nl-NL" sz="2000" dirty="0">
                <a:solidFill>
                  <a:srgbClr val="1D2E54"/>
                </a:solidFill>
              </a:rPr>
            </a:br>
            <a:r>
              <a:rPr lang="nl-NL" sz="2000" dirty="0">
                <a:solidFill>
                  <a:srgbClr val="1D2E54"/>
                </a:solidFill>
              </a:rPr>
              <a:t>16 weken</a:t>
            </a:r>
            <a:br>
              <a:rPr lang="nl-NL" sz="2000" dirty="0">
                <a:solidFill>
                  <a:srgbClr val="1D2E54"/>
                </a:solidFill>
              </a:rPr>
            </a:br>
            <a:r>
              <a:rPr lang="nl-NL" sz="2000" dirty="0">
                <a:solidFill>
                  <a:srgbClr val="1D2E54"/>
                </a:solidFill>
              </a:rPr>
              <a:t>20 weken</a:t>
            </a:r>
            <a:br>
              <a:rPr lang="nl-NL" sz="2000" dirty="0">
                <a:solidFill>
                  <a:srgbClr val="1D2E54"/>
                </a:solidFill>
              </a:rPr>
            </a:br>
            <a:r>
              <a:rPr lang="nl-NL" sz="2000" dirty="0">
                <a:solidFill>
                  <a:srgbClr val="1D2E54"/>
                </a:solidFill>
              </a:rPr>
              <a:t>24 weken </a:t>
            </a:r>
            <a:br>
              <a:rPr lang="nl-NL" sz="2000" dirty="0">
                <a:solidFill>
                  <a:srgbClr val="1D2E54"/>
                </a:solidFill>
              </a:rPr>
            </a:br>
            <a:r>
              <a:rPr lang="nl-NL" sz="2000" dirty="0">
                <a:solidFill>
                  <a:srgbClr val="1D2E54"/>
                </a:solidFill>
              </a:rPr>
              <a:t>voldragen</a:t>
            </a:r>
          </a:p>
        </p:txBody>
      </p:sp>
      <p:pic>
        <p:nvPicPr>
          <p:cNvPr id="21" name="Tijdelijke aanduiding voor inhoud 20" descr="Afbeelding met tekst&#10;&#10;Automatisch gegenereerde beschrijving">
            <a:extLst>
              <a:ext uri="{FF2B5EF4-FFF2-40B4-BE49-F238E27FC236}">
                <a16:creationId xmlns:a16="http://schemas.microsoft.com/office/drawing/2014/main" id="{ED7ADEE6-CE6F-42D4-9888-7E2FCD156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8786" y="3530314"/>
            <a:ext cx="2472422" cy="3289411"/>
          </a:xfrm>
        </p:spPr>
      </p:pic>
      <p:pic>
        <p:nvPicPr>
          <p:cNvPr id="23" name="Afbeelding 22">
            <a:extLst>
              <a:ext uri="{FF2B5EF4-FFF2-40B4-BE49-F238E27FC236}">
                <a16:creationId xmlns:a16="http://schemas.microsoft.com/office/drawing/2014/main" id="{C6F69B49-5F73-4DDC-B778-CA2F97CA7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434" y="3540184"/>
            <a:ext cx="2465004" cy="3279541"/>
          </a:xfrm>
          <a:prstGeom prst="rect">
            <a:avLst/>
          </a:prstGeom>
        </p:spPr>
      </p:pic>
      <p:pic>
        <p:nvPicPr>
          <p:cNvPr id="25" name="Afbeelding 24" descr="Afbeelding met tekst, tekening&#10;&#10;Automatisch gegenereerde beschrijving">
            <a:extLst>
              <a:ext uri="{FF2B5EF4-FFF2-40B4-BE49-F238E27FC236}">
                <a16:creationId xmlns:a16="http://schemas.microsoft.com/office/drawing/2014/main" id="{36D5710C-6BA9-4167-99C7-F32F9E1F8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78" y="3530315"/>
            <a:ext cx="2454308" cy="3265311"/>
          </a:xfrm>
          <a:prstGeom prst="rect">
            <a:avLst/>
          </a:prstGeom>
        </p:spPr>
      </p:pic>
      <p:pic>
        <p:nvPicPr>
          <p:cNvPr id="27" name="Afbeelding 26" descr="Afbeelding met tekst, tekening&#10;&#10;Automatisch gegenereerde beschrijving">
            <a:extLst>
              <a:ext uri="{FF2B5EF4-FFF2-40B4-BE49-F238E27FC236}">
                <a16:creationId xmlns:a16="http://schemas.microsoft.com/office/drawing/2014/main" id="{DBF638C5-A07D-4732-B7FB-88E1C1B92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1231" y="143169"/>
            <a:ext cx="2472424" cy="3289413"/>
          </a:xfrm>
          <a:prstGeom prst="rect">
            <a:avLst/>
          </a:prstGeom>
        </p:spPr>
      </p:pic>
      <p:pic>
        <p:nvPicPr>
          <p:cNvPr id="29" name="Afbeelding 28" descr="Afbeelding met tekst, tekening&#10;&#10;Automatisch gegenereerde beschrijving">
            <a:extLst>
              <a:ext uri="{FF2B5EF4-FFF2-40B4-BE49-F238E27FC236}">
                <a16:creationId xmlns:a16="http://schemas.microsoft.com/office/drawing/2014/main" id="{45FEFC05-9887-45CD-A329-0F56DAC9B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9209" y="139588"/>
            <a:ext cx="2472423" cy="3289412"/>
          </a:xfrm>
          <a:prstGeom prst="rect">
            <a:avLst/>
          </a:prstGeom>
        </p:spPr>
      </p:pic>
      <p:pic>
        <p:nvPicPr>
          <p:cNvPr id="31" name="Afbeelding 30" descr="Afbeelding met tekst, tekening&#10;&#10;Automatisch gegenereerde beschrijving">
            <a:extLst>
              <a:ext uri="{FF2B5EF4-FFF2-40B4-BE49-F238E27FC236}">
                <a16:creationId xmlns:a16="http://schemas.microsoft.com/office/drawing/2014/main" id="{A9759FE1-0E4C-40BA-BF06-11A66C4605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398" y="146750"/>
            <a:ext cx="2467040" cy="3282250"/>
          </a:xfrm>
          <a:prstGeom prst="rect">
            <a:avLst/>
          </a:prstGeom>
        </p:spPr>
      </p:pic>
      <p:pic>
        <p:nvPicPr>
          <p:cNvPr id="33" name="Afbeelding 32" descr="Afbeelding met ongewerveld, weekdier, octopus&#10;&#10;Automatisch gegenereerde beschrijving">
            <a:extLst>
              <a:ext uri="{FF2B5EF4-FFF2-40B4-BE49-F238E27FC236}">
                <a16:creationId xmlns:a16="http://schemas.microsoft.com/office/drawing/2014/main" id="{BDE6ACB0-55C2-4CAD-8013-9AB6958D3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379" y="146750"/>
            <a:ext cx="2467040" cy="3282250"/>
          </a:xfrm>
          <a:prstGeom prst="rect">
            <a:avLst/>
          </a:prstGeom>
        </p:spPr>
      </p:pic>
    </p:spTree>
    <p:extLst>
      <p:ext uri="{BB962C8B-B14F-4D97-AF65-F5344CB8AC3E}">
        <p14:creationId xmlns:p14="http://schemas.microsoft.com/office/powerpoint/2010/main" val="326671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Deze vragen stelden we ook aan voorbijgangers op straat. </a:t>
            </a:r>
            <a:endParaRPr lang="nl-NL" dirty="0">
              <a:solidFill>
                <a:srgbClr val="FAC30F"/>
              </a:solidFill>
            </a:endParaRPr>
          </a:p>
        </p:txBody>
      </p:sp>
      <p:pic>
        <p:nvPicPr>
          <p:cNvPr id="4" name="Onlinemedia 3" title="Abortus. Wat doet dat met jou?">
            <a:hlinkClick r:id="" action="ppaction://media"/>
            <a:extLst>
              <a:ext uri="{FF2B5EF4-FFF2-40B4-BE49-F238E27FC236}">
                <a16:creationId xmlns:a16="http://schemas.microsoft.com/office/drawing/2014/main" id="{FEA1B68C-E7BA-4699-B56F-D80BAF5060DC}"/>
              </a:ext>
            </a:extLst>
          </p:cNvPr>
          <p:cNvPicPr>
            <a:picLocks noGrp="1" noRot="1" noChangeAspect="1"/>
          </p:cNvPicPr>
          <p:nvPr>
            <p:ph idx="1"/>
            <a:videoFile r:link="rId1"/>
          </p:nvPr>
        </p:nvPicPr>
        <p:blipFill>
          <a:blip r:embed="rId4"/>
          <a:stretch>
            <a:fillRect/>
          </a:stretch>
        </p:blipFill>
        <p:spPr>
          <a:xfrm>
            <a:off x="2785269" y="2247900"/>
            <a:ext cx="6802438" cy="3843338"/>
          </a:xfrm>
          <a:prstGeom prst="rect">
            <a:avLst/>
          </a:pr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9900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fontScale="90000"/>
          </a:bodyPr>
          <a:lstStyle/>
          <a:p>
            <a:r>
              <a:rPr lang="nl-NL" dirty="0">
                <a:solidFill>
                  <a:srgbClr val="FAC30F"/>
                </a:solidFill>
                <a:latin typeface="Antique Olive Compact" panose="020B0904030504030204" pitchFamily="34" charset="0"/>
              </a:rPr>
              <a:t>Ongewenst zwanger, wat nu?</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r>
              <a:rPr lang="nl-NL" sz="3000" dirty="0">
                <a:solidFill>
                  <a:srgbClr val="1D2E54"/>
                </a:solidFill>
              </a:rPr>
              <a:t>Een ongewenste zwangerschap is ingrijpend voor een vrouw! </a:t>
            </a:r>
          </a:p>
        </p:txBody>
      </p:sp>
      <p:pic>
        <p:nvPicPr>
          <p:cNvPr id="5" name="Afbeelding 4">
            <a:extLst>
              <a:ext uri="{FF2B5EF4-FFF2-40B4-BE49-F238E27FC236}">
                <a16:creationId xmlns:a16="http://schemas.microsoft.com/office/drawing/2014/main" id="{E24B85C8-960D-4373-BC98-CE44FDD95E5C}"/>
              </a:ext>
            </a:extLst>
          </p:cNvPr>
          <p:cNvPicPr>
            <a:picLocks noChangeAspect="1"/>
          </p:cNvPicPr>
          <p:nvPr/>
        </p:nvPicPr>
        <p:blipFill>
          <a:blip r:embed="rId2">
            <a:extLst>
              <a:ext uri="{28A0092B-C50C-407E-A947-70E740481C1C}">
                <a14:useLocalDpi xmlns:a14="http://schemas.microsoft.com/office/drawing/2010/main" val="0"/>
              </a:ext>
            </a:extLst>
          </a:blip>
          <a:srcRect l="21004" r="21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26"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475" y="5429589"/>
            <a:ext cx="1948005" cy="1063286"/>
          </a:xfrm>
          <a:prstGeom prst="rect">
            <a:avLst/>
          </a:prstGeom>
        </p:spPr>
      </p:pic>
    </p:spTree>
    <p:extLst>
      <p:ext uri="{BB962C8B-B14F-4D97-AF65-F5344CB8AC3E}">
        <p14:creationId xmlns:p14="http://schemas.microsoft.com/office/powerpoint/2010/main" val="666249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Een abortus heeft impact</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0" indent="0">
              <a:buNone/>
            </a:pPr>
            <a:r>
              <a:rPr lang="nl-NL" sz="3200" i="1" dirty="0">
                <a:solidFill>
                  <a:srgbClr val="1D2E54"/>
                </a:solidFill>
                <a:effectLst>
                  <a:outerShdw blurRad="38100" dist="38100" dir="2700000" algn="tl">
                    <a:srgbClr val="000000">
                      <a:alpha val="43137"/>
                    </a:srgbClr>
                  </a:outerShdw>
                </a:effectLst>
              </a:rPr>
              <a:t>‘Na de ingreep in de kliniek was ik een paar dagen misselijk. Nu word ik al acht jaar misselijk wanneer ik ergens een advertentie zie met een blije baby. Dan draait mijn maag zich om en fluister ik in gedachten een ‘sorry’ naar het kindje dat nooit geboren mocht worden.’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25220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Hulp voor moeder en kind</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lnSpcReduction="10000"/>
          </a:bodyPr>
          <a:lstStyle/>
          <a:p>
            <a:pPr marL="0" indent="0">
              <a:buNone/>
            </a:pPr>
            <a:r>
              <a:rPr lang="nl-NL" sz="3000" b="1" dirty="0">
                <a:solidFill>
                  <a:srgbClr val="FAC30F"/>
                </a:solidFill>
              </a:rPr>
              <a:t>Alternatieven</a:t>
            </a:r>
          </a:p>
          <a:p>
            <a:pPr marL="0" indent="0">
              <a:buNone/>
            </a:pPr>
            <a:r>
              <a:rPr lang="nl-NL" sz="3000" dirty="0">
                <a:solidFill>
                  <a:srgbClr val="1D2E54"/>
                </a:solidFill>
              </a:rPr>
              <a:t>Het kindje geboren laten worden en zelf opvoeden </a:t>
            </a:r>
          </a:p>
          <a:p>
            <a:pPr marL="0" indent="0">
              <a:buNone/>
            </a:pPr>
            <a:r>
              <a:rPr lang="nl-NL" sz="2000" dirty="0">
                <a:solidFill>
                  <a:srgbClr val="1D2E54"/>
                </a:solidFill>
              </a:rPr>
              <a:t>Als een vrouw bang is dat zij iets aangedaan wordt als ze besluit het kindje te houden, kan ze terecht bij speciale opvanghuizen of zorggezinnen. </a:t>
            </a:r>
          </a:p>
          <a:p>
            <a:pPr marL="0" indent="0">
              <a:buNone/>
            </a:pPr>
            <a:r>
              <a:rPr lang="nl-NL" sz="2000" dirty="0">
                <a:solidFill>
                  <a:srgbClr val="1D2E54"/>
                </a:solidFill>
              </a:rPr>
              <a:t>Als ze geld tekort heeft, kan een speciaal sponsorplan een oplossing zijn. </a:t>
            </a:r>
            <a:endParaRPr lang="nl-NL" sz="1800" dirty="0">
              <a:solidFill>
                <a:srgbClr val="1D2E54"/>
              </a:solidFill>
            </a:endParaRPr>
          </a:p>
          <a:p>
            <a:pPr marL="0" indent="0">
              <a:buNone/>
            </a:pPr>
            <a:r>
              <a:rPr lang="nl-NL" sz="3000" dirty="0">
                <a:solidFill>
                  <a:srgbClr val="1D2E54"/>
                </a:solidFill>
              </a:rPr>
              <a:t>Adoptie</a:t>
            </a:r>
          </a:p>
          <a:p>
            <a:pPr marL="0" indent="0">
              <a:buNone/>
            </a:pPr>
            <a:r>
              <a:rPr lang="nl-NL" sz="2200" dirty="0">
                <a:solidFill>
                  <a:srgbClr val="1D2E54"/>
                </a:solidFill>
              </a:rPr>
              <a:t>Als iemand geen mogelijkheden heeft om zelf een kind op te voeden,, kan zij ervoor kiezen om dit kindje ter adoptie af te staan. </a:t>
            </a:r>
            <a:r>
              <a:rPr lang="nl-NL" sz="2200" dirty="0" err="1">
                <a:solidFill>
                  <a:srgbClr val="1D2E54"/>
                </a:solidFill>
              </a:rPr>
              <a:t>Adoptie-ouders</a:t>
            </a:r>
            <a:r>
              <a:rPr lang="nl-NL" sz="2200" dirty="0">
                <a:solidFill>
                  <a:srgbClr val="1D2E54"/>
                </a:solidFill>
              </a:rPr>
              <a:t> zullen het kind met veel liefde omringen. Soms kun je als moeder ook nog in contact blijven met de adoptieouders.</a:t>
            </a:r>
          </a:p>
          <a:p>
            <a:pPr marL="0" indent="0">
              <a:buNone/>
            </a:pPr>
            <a:endParaRPr lang="nl-NL" sz="3000" dirty="0">
              <a:solidFill>
                <a:srgbClr val="1D2E54"/>
              </a:solidFill>
            </a:endParaRPr>
          </a:p>
        </p:txBody>
      </p:sp>
    </p:spTree>
    <p:extLst>
      <p:ext uri="{BB962C8B-B14F-4D97-AF65-F5344CB8AC3E}">
        <p14:creationId xmlns:p14="http://schemas.microsoft.com/office/powerpoint/2010/main" val="418088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Abortus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r>
              <a:rPr lang="nl-NL" sz="3000" dirty="0">
                <a:solidFill>
                  <a:srgbClr val="1D2E54"/>
                </a:solidFill>
              </a:rPr>
              <a:t>Wat is abortus volgens jou?</a:t>
            </a:r>
          </a:p>
        </p:txBody>
      </p:sp>
      <p:pic>
        <p:nvPicPr>
          <p:cNvPr id="5" name="Afbeelding 4">
            <a:extLst>
              <a:ext uri="{FF2B5EF4-FFF2-40B4-BE49-F238E27FC236}">
                <a16:creationId xmlns:a16="http://schemas.microsoft.com/office/drawing/2014/main" id="{E24B85C8-960D-4373-BC98-CE44FDD95E5C}"/>
              </a:ext>
            </a:extLst>
          </p:cNvPr>
          <p:cNvPicPr>
            <a:picLocks noChangeAspect="1"/>
          </p:cNvPicPr>
          <p:nvPr/>
        </p:nvPicPr>
        <p:blipFill rotWithShape="1">
          <a:blip r:embed="rId2">
            <a:extLst>
              <a:ext uri="{28A0092B-C50C-407E-A947-70E740481C1C}">
                <a14:useLocalDpi xmlns:a14="http://schemas.microsoft.com/office/drawing/2010/main" val="0"/>
              </a:ext>
            </a:extLst>
          </a:blip>
          <a:srcRect l="15029" r="2694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1826925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Hulp voor moeder en kind</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0" indent="0">
              <a:buNone/>
            </a:pPr>
            <a:r>
              <a:rPr lang="nl-NL" sz="3000" b="1" dirty="0">
                <a:solidFill>
                  <a:srgbClr val="FAC30F"/>
                </a:solidFill>
              </a:rPr>
              <a:t>Alternatieven (II)</a:t>
            </a:r>
          </a:p>
          <a:p>
            <a:pPr marL="0" indent="0">
              <a:buNone/>
            </a:pPr>
            <a:r>
              <a:rPr lang="nl-NL" sz="3000" dirty="0">
                <a:solidFill>
                  <a:srgbClr val="1D2E54"/>
                </a:solidFill>
              </a:rPr>
              <a:t>Pleeggezin</a:t>
            </a:r>
          </a:p>
          <a:p>
            <a:pPr marL="0" indent="0">
              <a:buNone/>
            </a:pPr>
            <a:r>
              <a:rPr lang="nl-NL" sz="2000" dirty="0">
                <a:solidFill>
                  <a:srgbClr val="1D2E54"/>
                </a:solidFill>
              </a:rPr>
              <a:t>Je kind groeit in dit geval in een ander gezin op totdat je misschien op een moment wel in staat bent om het kindje op te voeden. Je houdt in dit geval ook contact met je kindje. </a:t>
            </a:r>
            <a:endParaRPr lang="nl-NL" sz="1800" dirty="0">
              <a:solidFill>
                <a:srgbClr val="1D2E54"/>
              </a:solidFill>
            </a:endParaRPr>
          </a:p>
          <a:p>
            <a:pPr marL="0" indent="0">
              <a:buNone/>
            </a:pPr>
            <a:r>
              <a:rPr lang="nl-NL" sz="3000" dirty="0">
                <a:solidFill>
                  <a:srgbClr val="1D2E54"/>
                </a:solidFill>
              </a:rPr>
              <a:t>Babyluikje / vondelingenkamer</a:t>
            </a:r>
          </a:p>
          <a:p>
            <a:pPr marL="0" indent="0">
              <a:buNone/>
            </a:pPr>
            <a:r>
              <a:rPr lang="nl-NL" sz="2200" dirty="0">
                <a:solidFill>
                  <a:srgbClr val="1D2E54"/>
                </a:solidFill>
              </a:rPr>
              <a:t>Dit zijn speciale kamers waar je de baby veilig en anoniem achter kunt laten. </a:t>
            </a:r>
          </a:p>
          <a:p>
            <a:pPr marL="0" indent="0">
              <a:buNone/>
            </a:pPr>
            <a:endParaRPr lang="nl-NL" sz="3000" dirty="0">
              <a:solidFill>
                <a:srgbClr val="1D2E54"/>
              </a:solidFill>
            </a:endParaRPr>
          </a:p>
        </p:txBody>
      </p:sp>
      <p:pic>
        <p:nvPicPr>
          <p:cNvPr id="5" name="Afbeelding 4">
            <a:extLst>
              <a:ext uri="{FF2B5EF4-FFF2-40B4-BE49-F238E27FC236}">
                <a16:creationId xmlns:a16="http://schemas.microsoft.com/office/drawing/2014/main" id="{34D00C91-E5B2-4C81-99F9-A02CDC4C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6" name="Afbeelding 5">
            <a:extLst>
              <a:ext uri="{FF2B5EF4-FFF2-40B4-BE49-F238E27FC236}">
                <a16:creationId xmlns:a16="http://schemas.microsoft.com/office/drawing/2014/main" id="{6D89ACED-F1CD-47BA-B3E0-1D305D6E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4106361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Dit is waarom ik voor het kindje koos! </a:t>
            </a:r>
            <a:endParaRPr lang="nl-NL" dirty="0">
              <a:solidFill>
                <a:srgbClr val="FAC30F"/>
              </a:solidFill>
            </a:endParaRPr>
          </a:p>
        </p:txBody>
      </p:sp>
      <p:pic>
        <p:nvPicPr>
          <p:cNvPr id="6" name="Onlinemedia 5" title="'Dit is waarom ik voor het kindje koos!'">
            <a:hlinkClick r:id="" action="ppaction://media"/>
            <a:extLst>
              <a:ext uri="{FF2B5EF4-FFF2-40B4-BE49-F238E27FC236}">
                <a16:creationId xmlns:a16="http://schemas.microsoft.com/office/drawing/2014/main" id="{DD9BAA02-0842-4C67-8299-F4B239953901}"/>
              </a:ext>
            </a:extLst>
          </p:cNvPr>
          <p:cNvPicPr>
            <a:picLocks noGrp="1" noRot="1" noChangeAspect="1"/>
          </p:cNvPicPr>
          <p:nvPr>
            <p:ph idx="1"/>
            <a:videoFile r:link="rId1"/>
          </p:nvPr>
        </p:nvPicPr>
        <p:blipFill>
          <a:blip r:embed="rId4"/>
          <a:stretch>
            <a:fillRect/>
          </a:stretch>
        </p:blipFill>
        <p:spPr>
          <a:xfrm>
            <a:off x="2243995" y="1978025"/>
            <a:ext cx="7700962" cy="4351338"/>
          </a:xfrm>
          <a:prstGeom prst="rect">
            <a:avLst/>
          </a:prstGeom>
        </p:spPr>
      </p:pic>
    </p:spTree>
    <p:extLst>
      <p:ext uri="{BB962C8B-B14F-4D97-AF65-F5344CB8AC3E}">
        <p14:creationId xmlns:p14="http://schemas.microsoft.com/office/powerpoint/2010/main" val="1030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Opdracht: brief</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0" indent="0">
              <a:buNone/>
            </a:pPr>
            <a:r>
              <a:rPr lang="nl-NL" sz="3000" dirty="0">
                <a:solidFill>
                  <a:srgbClr val="1D2E54"/>
                </a:solidFill>
              </a:rPr>
              <a:t>Schrijf een brief naar iemand die een abortus overweegt óf heeft ondergaan. </a:t>
            </a:r>
          </a:p>
          <a:p>
            <a:pPr marL="0" indent="0">
              <a:buNone/>
            </a:pPr>
            <a:endParaRPr lang="nl-NL" sz="3000" dirty="0">
              <a:solidFill>
                <a:srgbClr val="1D2E54"/>
              </a:solidFill>
            </a:endParaRPr>
          </a:p>
        </p:txBody>
      </p:sp>
      <p:pic>
        <p:nvPicPr>
          <p:cNvPr id="5" name="Afbeelding 4">
            <a:extLst>
              <a:ext uri="{FF2B5EF4-FFF2-40B4-BE49-F238E27FC236}">
                <a16:creationId xmlns:a16="http://schemas.microsoft.com/office/drawing/2014/main" id="{34D00C91-E5B2-4C81-99F9-A02CDC4C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6" name="Afbeelding 5">
            <a:extLst>
              <a:ext uri="{FF2B5EF4-FFF2-40B4-BE49-F238E27FC236}">
                <a16:creationId xmlns:a16="http://schemas.microsoft.com/office/drawing/2014/main" id="{6D89ACED-F1CD-47BA-B3E0-1D305D6E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319173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r>
              <a:rPr lang="nl-NL" dirty="0">
                <a:solidFill>
                  <a:srgbClr val="FAC30F"/>
                </a:solidFill>
                <a:latin typeface="Antique Olive Compact" panose="020B0904030504030204" pitchFamily="34" charset="0"/>
              </a:rPr>
              <a:t>Opdracht: wat zou jij doen?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0" indent="0">
              <a:buNone/>
            </a:pPr>
            <a:r>
              <a:rPr lang="nl-NL" sz="3000" dirty="0">
                <a:solidFill>
                  <a:srgbClr val="1D2E54"/>
                </a:solidFill>
              </a:rPr>
              <a:t>Je bent 16 jaar, je bent zwanger (als je een jongen bent: je vriendin is zwanger). Je hebt geen geld en bent nog niet klaar met je opleiding. Je ouders weten niet dat je (of je vriendin) zwanger bent en je durft dit ook niet te vertellen.</a:t>
            </a:r>
          </a:p>
          <a:p>
            <a:pPr marL="0" indent="0">
              <a:buNone/>
            </a:pPr>
            <a:endParaRPr lang="nl-NL" sz="3000" dirty="0">
              <a:solidFill>
                <a:srgbClr val="1D2E54"/>
              </a:solidFill>
            </a:endParaRPr>
          </a:p>
          <a:p>
            <a:pPr marL="0" indent="0">
              <a:buNone/>
            </a:pPr>
            <a:r>
              <a:rPr lang="nl-NL" sz="3000" b="1" dirty="0">
                <a:solidFill>
                  <a:srgbClr val="1D2E54"/>
                </a:solidFill>
              </a:rPr>
              <a:t>Wat zou jij doen?  </a:t>
            </a:r>
          </a:p>
          <a:p>
            <a:pPr marL="0" indent="0">
              <a:buNone/>
            </a:pPr>
            <a:endParaRPr lang="nl-NL" sz="3000" dirty="0">
              <a:solidFill>
                <a:srgbClr val="1D2E54"/>
              </a:solidFill>
            </a:endParaRPr>
          </a:p>
        </p:txBody>
      </p:sp>
      <p:pic>
        <p:nvPicPr>
          <p:cNvPr id="5" name="Afbeelding 4">
            <a:extLst>
              <a:ext uri="{FF2B5EF4-FFF2-40B4-BE49-F238E27FC236}">
                <a16:creationId xmlns:a16="http://schemas.microsoft.com/office/drawing/2014/main" id="{34D00C91-E5B2-4C81-99F9-A02CDC4C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6" name="Afbeelding 5">
            <a:extLst>
              <a:ext uri="{FF2B5EF4-FFF2-40B4-BE49-F238E27FC236}">
                <a16:creationId xmlns:a16="http://schemas.microsoft.com/office/drawing/2014/main" id="{6D89ACED-F1CD-47BA-B3E0-1D305D6E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58469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10696574" cy="1807305"/>
          </a:xfrm>
        </p:spPr>
        <p:txBody>
          <a:bodyPr>
            <a:normAutofit/>
          </a:bodyPr>
          <a:lstStyle/>
          <a:p>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pPr marL="0" indent="0">
              <a:buNone/>
            </a:pPr>
            <a:endParaRPr lang="nl-NL" sz="3000" dirty="0">
              <a:solidFill>
                <a:srgbClr val="1D2E54"/>
              </a:solidFill>
            </a:endParaRPr>
          </a:p>
          <a:p>
            <a:pPr marL="0" indent="0">
              <a:buNone/>
            </a:pPr>
            <a:endParaRPr lang="nl-NL" sz="3000" dirty="0">
              <a:solidFill>
                <a:srgbClr val="1D2E54"/>
              </a:solidFill>
            </a:endParaRPr>
          </a:p>
        </p:txBody>
      </p:sp>
      <p:pic>
        <p:nvPicPr>
          <p:cNvPr id="5" name="Afbeelding 4">
            <a:extLst>
              <a:ext uri="{FF2B5EF4-FFF2-40B4-BE49-F238E27FC236}">
                <a16:creationId xmlns:a16="http://schemas.microsoft.com/office/drawing/2014/main" id="{34D00C91-E5B2-4C81-99F9-A02CDC4C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6" name="Afbeelding 5">
            <a:extLst>
              <a:ext uri="{FF2B5EF4-FFF2-40B4-BE49-F238E27FC236}">
                <a16:creationId xmlns:a16="http://schemas.microsoft.com/office/drawing/2014/main" id="{6D89ACED-F1CD-47BA-B3E0-1D305D6E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pic>
        <p:nvPicPr>
          <p:cNvPr id="7" name="Afbeelding 6" descr="Afbeelding met buiten, licht, nacht, stad&#10;&#10;Automatisch gegenereerde beschrijving">
            <a:extLst>
              <a:ext uri="{FF2B5EF4-FFF2-40B4-BE49-F238E27FC236}">
                <a16:creationId xmlns:a16="http://schemas.microsoft.com/office/drawing/2014/main" id="{86CA7DA2-A8DF-4F54-B653-BC24ACB75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878" y="365125"/>
            <a:ext cx="7725196" cy="5114925"/>
          </a:xfrm>
          <a:prstGeom prst="rect">
            <a:avLst/>
          </a:prstGeom>
        </p:spPr>
      </p:pic>
    </p:spTree>
    <p:extLst>
      <p:ext uri="{BB962C8B-B14F-4D97-AF65-F5344CB8AC3E}">
        <p14:creationId xmlns:p14="http://schemas.microsoft.com/office/powerpoint/2010/main" val="2910902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Week van </a:t>
            </a:r>
            <a:br>
              <a:rPr lang="nl-NL" dirty="0">
                <a:solidFill>
                  <a:srgbClr val="FAC30F"/>
                </a:solidFill>
                <a:latin typeface="Antique Olive Compact" panose="020B0904030504030204" pitchFamily="34" charset="0"/>
              </a:rPr>
            </a:br>
            <a:r>
              <a:rPr lang="nl-NL" dirty="0">
                <a:solidFill>
                  <a:srgbClr val="FAC30F"/>
                </a:solidFill>
                <a:latin typeface="Antique Olive Compact" panose="020B0904030504030204" pitchFamily="34" charset="0"/>
              </a:rPr>
              <a:t>het Leven</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pPr marL="0" indent="0">
              <a:buNone/>
            </a:pPr>
            <a:endParaRPr lang="nl-NL" sz="3000" dirty="0">
              <a:solidFill>
                <a:srgbClr val="1D2E54"/>
              </a:solidFill>
            </a:endParaRPr>
          </a:p>
        </p:txBody>
      </p:sp>
      <p:pic>
        <p:nvPicPr>
          <p:cNvPr id="5" name="Afbeelding 4">
            <a:extLst>
              <a:ext uri="{FF2B5EF4-FFF2-40B4-BE49-F238E27FC236}">
                <a16:creationId xmlns:a16="http://schemas.microsoft.com/office/drawing/2014/main" id="{E24B85C8-960D-4373-BC98-CE44FDD95E5C}"/>
              </a:ext>
            </a:extLst>
          </p:cNvPr>
          <p:cNvPicPr>
            <a:picLocks noChangeAspect="1"/>
          </p:cNvPicPr>
          <p:nvPr/>
        </p:nvPicPr>
        <p:blipFill>
          <a:blip r:embed="rId2">
            <a:extLst>
              <a:ext uri="{28A0092B-C50C-407E-A947-70E740481C1C}">
                <a14:useLocalDpi xmlns:a14="http://schemas.microsoft.com/office/drawing/2010/main" val="0"/>
              </a:ext>
            </a:extLst>
          </a:blip>
          <a:srcRect l="17395" r="17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1899058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Bedankt!</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pPr marL="0" indent="0">
              <a:buNone/>
            </a:pPr>
            <a:r>
              <a:rPr lang="nl-NL" sz="3000" dirty="0">
                <a:solidFill>
                  <a:srgbClr val="1D2E54"/>
                </a:solidFill>
              </a:rPr>
              <a:t>Ruimte voor vragen en/of opmerkingen</a:t>
            </a:r>
          </a:p>
        </p:txBody>
      </p:sp>
      <p:pic>
        <p:nvPicPr>
          <p:cNvPr id="5" name="Afbeelding 4">
            <a:extLst>
              <a:ext uri="{FF2B5EF4-FFF2-40B4-BE49-F238E27FC236}">
                <a16:creationId xmlns:a16="http://schemas.microsoft.com/office/drawing/2014/main" id="{E24B85C8-960D-4373-BC98-CE44FDD95E5C}"/>
              </a:ext>
            </a:extLst>
          </p:cNvPr>
          <p:cNvPicPr>
            <a:picLocks noChangeAspect="1"/>
          </p:cNvPicPr>
          <p:nvPr/>
        </p:nvPicPr>
        <p:blipFill rotWithShape="1">
          <a:blip r:embed="rId2">
            <a:extLst>
              <a:ext uri="{28A0092B-C50C-407E-A947-70E740481C1C}">
                <a14:useLocalDpi xmlns:a14="http://schemas.microsoft.com/office/drawing/2010/main" val="0"/>
              </a:ext>
            </a:extLst>
          </a:blip>
          <a:srcRect l="19243" r="2274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417369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Abortus </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Abortus is het opzettelijk afbreken van een zwangerschap. </a:t>
            </a:r>
          </a:p>
          <a:p>
            <a:r>
              <a:rPr lang="nl-NL" sz="3000" dirty="0">
                <a:solidFill>
                  <a:srgbClr val="1D2E54"/>
                </a:solidFill>
              </a:rPr>
              <a:t>Dat gebeurt zo’n 32.000 keer per jaar in Nederland. </a:t>
            </a:r>
          </a:p>
          <a:p>
            <a:endParaRPr lang="nl-NL" dirty="0">
              <a:solidFill>
                <a:srgbClr val="1D2E54"/>
              </a:solidFill>
            </a:endParaRPr>
          </a:p>
          <a:p>
            <a:pPr marL="0" indent="0">
              <a:buNone/>
            </a:pPr>
            <a:r>
              <a:rPr lang="nl-NL" sz="3600" b="1" dirty="0">
                <a:solidFill>
                  <a:srgbClr val="1D2E54"/>
                </a:solidFill>
              </a:rPr>
              <a:t>Dat zijn 3 schoolklassen per dag!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424301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7191374" cy="1807305"/>
          </a:xfrm>
        </p:spPr>
        <p:txBody>
          <a:bodyPr>
            <a:normAutofit/>
          </a:bodyPr>
          <a:lstStyle/>
          <a:p>
            <a:r>
              <a:rPr lang="nl-NL" dirty="0">
                <a:solidFill>
                  <a:srgbClr val="FAC30F"/>
                </a:solidFill>
                <a:latin typeface="Antique Olive Compact" panose="020B0904030504030204" pitchFamily="34" charset="0"/>
              </a:rPr>
              <a:t>Leven, een wonder!</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Bij de bevruchting smelten de eicel en zaadcel samen en ontstaat een embryo.</a:t>
            </a:r>
          </a:p>
          <a:p>
            <a:r>
              <a:rPr lang="nl-NL" sz="3000" dirty="0">
                <a:solidFill>
                  <a:srgbClr val="1D2E54"/>
                </a:solidFill>
              </a:rPr>
              <a:t>Biologisch gezien kun je zeggen dat het </a:t>
            </a:r>
            <a:r>
              <a:rPr lang="nl-NL" sz="3000" b="1" dirty="0">
                <a:solidFill>
                  <a:srgbClr val="1D2E54"/>
                </a:solidFill>
              </a:rPr>
              <a:t>startpunt van nieuw leven</a:t>
            </a:r>
            <a:r>
              <a:rPr lang="nl-NL" sz="3000" dirty="0">
                <a:solidFill>
                  <a:srgbClr val="1D2E54"/>
                </a:solidFill>
              </a:rPr>
              <a:t> bij de bevruchting begint. </a:t>
            </a:r>
          </a:p>
          <a:p>
            <a:r>
              <a:rPr lang="nl-NL" sz="3000" dirty="0">
                <a:solidFill>
                  <a:srgbClr val="1D2E54"/>
                </a:solidFill>
              </a:rPr>
              <a:t>Een embryo heeft een uniek DNA, waarin het </a:t>
            </a:r>
            <a:r>
              <a:rPr lang="nl-NL" sz="3000" b="1" dirty="0">
                <a:solidFill>
                  <a:srgbClr val="1D2E54"/>
                </a:solidFill>
              </a:rPr>
              <a:t>bouwplan voor het leven</a:t>
            </a:r>
            <a:r>
              <a:rPr lang="nl-NL" sz="3000" dirty="0">
                <a:solidFill>
                  <a:srgbClr val="1D2E54"/>
                </a:solidFill>
              </a:rPr>
              <a:t> ligt.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2"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201" y="5429589"/>
            <a:ext cx="1948005" cy="1063286"/>
          </a:xfrm>
          <a:prstGeom prst="rect">
            <a:avLst/>
          </a:prstGeom>
        </p:spPr>
      </p:pic>
    </p:spTree>
    <p:extLst>
      <p:ext uri="{BB962C8B-B14F-4D97-AF65-F5344CB8AC3E}">
        <p14:creationId xmlns:p14="http://schemas.microsoft.com/office/powerpoint/2010/main" val="427005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5251316" cy="1807305"/>
          </a:xfrm>
        </p:spPr>
        <p:txBody>
          <a:bodyPr>
            <a:normAutofit/>
          </a:bodyPr>
          <a:lstStyle/>
          <a:p>
            <a:r>
              <a:rPr lang="nl-NL" dirty="0">
                <a:solidFill>
                  <a:srgbClr val="FAC30F"/>
                </a:solidFill>
                <a:latin typeface="Antique Olive Compact" panose="020B0904030504030204" pitchFamily="34" charset="0"/>
              </a:rPr>
              <a:t>Leven, een wonder!</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4619621" cy="3843666"/>
          </a:xfrm>
        </p:spPr>
        <p:txBody>
          <a:bodyPr>
            <a:normAutofit/>
          </a:bodyPr>
          <a:lstStyle/>
          <a:p>
            <a:r>
              <a:rPr lang="nl-NL" sz="3000" dirty="0">
                <a:solidFill>
                  <a:srgbClr val="1D2E54"/>
                </a:solidFill>
              </a:rPr>
              <a:t>Jouw DNA is hetzelfde gebleven vanaf het begin van je bestaan. </a:t>
            </a:r>
          </a:p>
        </p:txBody>
      </p:sp>
      <p:pic>
        <p:nvPicPr>
          <p:cNvPr id="5" name="Afbeelding 4">
            <a:extLst>
              <a:ext uri="{FF2B5EF4-FFF2-40B4-BE49-F238E27FC236}">
                <a16:creationId xmlns:a16="http://schemas.microsoft.com/office/drawing/2014/main" id="{E24B85C8-960D-4373-BC98-CE44FDD95E5C}"/>
              </a:ext>
            </a:extLst>
          </p:cNvPr>
          <p:cNvPicPr>
            <a:picLocks noChangeAspect="1"/>
          </p:cNvPicPr>
          <p:nvPr/>
        </p:nvPicPr>
        <p:blipFill>
          <a:blip r:embed="rId2">
            <a:extLst>
              <a:ext uri="{28A0092B-C50C-407E-A947-70E740481C1C}">
                <a14:useLocalDpi xmlns:a14="http://schemas.microsoft.com/office/drawing/2010/main" val="0"/>
              </a:ext>
            </a:extLst>
          </a:blip>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26"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475" y="5429589"/>
            <a:ext cx="1948005" cy="1063286"/>
          </a:xfrm>
          <a:prstGeom prst="rect">
            <a:avLst/>
          </a:prstGeom>
        </p:spPr>
      </p:pic>
    </p:spTree>
    <p:extLst>
      <p:ext uri="{BB962C8B-B14F-4D97-AF65-F5344CB8AC3E}">
        <p14:creationId xmlns:p14="http://schemas.microsoft.com/office/powerpoint/2010/main" val="219545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7191374" cy="1807305"/>
          </a:xfrm>
        </p:spPr>
        <p:txBody>
          <a:bodyPr>
            <a:normAutofit/>
          </a:bodyPr>
          <a:lstStyle/>
          <a:p>
            <a:r>
              <a:rPr lang="nl-NL" dirty="0">
                <a:solidFill>
                  <a:srgbClr val="FAC30F"/>
                </a:solidFill>
                <a:latin typeface="Antique Olive Compact" panose="020B0904030504030204" pitchFamily="34" charset="0"/>
              </a:rPr>
              <a:t>Leven, een wonder!</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Na </a:t>
            </a:r>
            <a:r>
              <a:rPr lang="nl-NL" sz="3000" b="1" dirty="0">
                <a:solidFill>
                  <a:srgbClr val="1D2E54"/>
                </a:solidFill>
              </a:rPr>
              <a:t>5 weken </a:t>
            </a:r>
            <a:r>
              <a:rPr lang="nl-NL" sz="3000" dirty="0">
                <a:solidFill>
                  <a:srgbClr val="1D2E54"/>
                </a:solidFill>
              </a:rPr>
              <a:t>begint het hartje te kloppen. </a:t>
            </a:r>
          </a:p>
          <a:p>
            <a:r>
              <a:rPr lang="nl-NL" sz="3000" dirty="0">
                <a:solidFill>
                  <a:srgbClr val="1D2E54"/>
                </a:solidFill>
              </a:rPr>
              <a:t>Week 11: de organen en het lichaamssysteem van de baby zitten op hun plek. Ze hoeven alleen nog verder te ontwikkelen. </a:t>
            </a:r>
          </a:p>
          <a:p>
            <a:r>
              <a:rPr lang="nl-NL" sz="3000" dirty="0">
                <a:solidFill>
                  <a:srgbClr val="1D2E54"/>
                </a:solidFill>
              </a:rPr>
              <a:t>Week 18: de baby kan gapen en oefent met ademen. Het kindje is zo groot als een paprika.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94469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7191374" cy="1807305"/>
          </a:xfrm>
        </p:spPr>
        <p:txBody>
          <a:bodyPr>
            <a:normAutofit/>
          </a:bodyPr>
          <a:lstStyle/>
          <a:p>
            <a:r>
              <a:rPr lang="nl-NL" dirty="0">
                <a:solidFill>
                  <a:srgbClr val="FAC30F"/>
                </a:solidFill>
                <a:latin typeface="Antique Olive Compact" panose="020B0904030504030204" pitchFamily="34" charset="0"/>
              </a:rPr>
              <a:t>Leven, een wonder!</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5349536" cy="3843666"/>
          </a:xfrm>
        </p:spPr>
        <p:txBody>
          <a:bodyPr>
            <a:normAutofit/>
          </a:bodyPr>
          <a:lstStyle/>
          <a:p>
            <a:r>
              <a:rPr lang="nl-NL" sz="3000" dirty="0">
                <a:solidFill>
                  <a:srgbClr val="1D2E54"/>
                </a:solidFill>
              </a:rPr>
              <a:t>Week 19: het kindje hoort geluiden van buitenaf.</a:t>
            </a:r>
          </a:p>
          <a:p>
            <a:r>
              <a:rPr lang="nl-NL" sz="3000" dirty="0">
                <a:solidFill>
                  <a:srgbClr val="1D2E54"/>
                </a:solidFill>
              </a:rPr>
              <a:t>Week 24: het kindje kan </a:t>
            </a:r>
            <a:r>
              <a:rPr lang="nl-NL" sz="3000" b="1" dirty="0">
                <a:solidFill>
                  <a:srgbClr val="1D2E54"/>
                </a:solidFill>
              </a:rPr>
              <a:t>bewegingen en prikkelingen voelen </a:t>
            </a:r>
            <a:r>
              <a:rPr lang="nl-NL" sz="3000" dirty="0">
                <a:solidFill>
                  <a:srgbClr val="1D2E54"/>
                </a:solidFill>
              </a:rPr>
              <a:t>en reageert op aanrakingen.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pic>
        <p:nvPicPr>
          <p:cNvPr id="4" name="Onlinemedia 3" title="Meet Baby Olivia | A Never Before Seen Look At Human Life In The Womb">
            <a:hlinkClick r:id="" action="ppaction://media"/>
            <a:extLst>
              <a:ext uri="{FF2B5EF4-FFF2-40B4-BE49-F238E27FC236}">
                <a16:creationId xmlns:a16="http://schemas.microsoft.com/office/drawing/2014/main" id="{F1104FFD-C19A-4380-B7AD-CA017066EA04}"/>
              </a:ext>
            </a:extLst>
          </p:cNvPr>
          <p:cNvPicPr>
            <a:picLocks noRot="1" noChangeAspect="1"/>
          </p:cNvPicPr>
          <p:nvPr>
            <a:videoFile r:link="rId1"/>
          </p:nvPr>
        </p:nvPicPr>
        <p:blipFill>
          <a:blip r:embed="rId6"/>
          <a:stretch>
            <a:fillRect/>
          </a:stretch>
        </p:blipFill>
        <p:spPr>
          <a:xfrm>
            <a:off x="6229348" y="2333297"/>
            <a:ext cx="5480162" cy="3096292"/>
          </a:xfrm>
          <a:prstGeom prst="rect">
            <a:avLst/>
          </a:prstGeom>
        </p:spPr>
      </p:pic>
    </p:spTree>
    <p:extLst>
      <p:ext uri="{BB962C8B-B14F-4D97-AF65-F5344CB8AC3E}">
        <p14:creationId xmlns:p14="http://schemas.microsoft.com/office/powerpoint/2010/main" val="40724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DCCCFF-F8A7-4834-A92D-5B4B3B3238AC}"/>
              </a:ext>
            </a:extLst>
          </p:cNvPr>
          <p:cNvSpPr>
            <a:spLocks noGrp="1"/>
          </p:cNvSpPr>
          <p:nvPr>
            <p:ph type="title"/>
          </p:nvPr>
        </p:nvSpPr>
        <p:spPr>
          <a:xfrm>
            <a:off x="838201" y="365125"/>
            <a:ext cx="8323554" cy="1807305"/>
          </a:xfrm>
        </p:spPr>
        <p:txBody>
          <a:bodyPr>
            <a:normAutofit fontScale="90000"/>
          </a:bodyPr>
          <a:lstStyle/>
          <a:p>
            <a:r>
              <a:rPr lang="nl-NL" dirty="0">
                <a:solidFill>
                  <a:srgbClr val="FAC30F"/>
                </a:solidFill>
                <a:latin typeface="Antique Olive Compact" panose="020B0904030504030204" pitchFamily="34" charset="0"/>
              </a:rPr>
              <a:t>In de Bijbel – begin  van het ongeboren leven</a:t>
            </a:r>
            <a:endParaRPr lang="nl-NL" dirty="0">
              <a:solidFill>
                <a:srgbClr val="FAC30F"/>
              </a:solidFill>
            </a:endParaRPr>
          </a:p>
        </p:txBody>
      </p:sp>
      <p:sp>
        <p:nvSpPr>
          <p:cNvPr id="3" name="Tijdelijke aanduiding voor inhoud 2">
            <a:extLst>
              <a:ext uri="{FF2B5EF4-FFF2-40B4-BE49-F238E27FC236}">
                <a16:creationId xmlns:a16="http://schemas.microsoft.com/office/drawing/2014/main" id="{50565EB3-8AD7-4AF7-B9A5-5A1840EBBE5F}"/>
              </a:ext>
            </a:extLst>
          </p:cNvPr>
          <p:cNvSpPr>
            <a:spLocks noGrp="1"/>
          </p:cNvSpPr>
          <p:nvPr>
            <p:ph idx="1"/>
          </p:nvPr>
        </p:nvSpPr>
        <p:spPr>
          <a:xfrm>
            <a:off x="838200" y="2333297"/>
            <a:ext cx="10077450" cy="3843666"/>
          </a:xfrm>
        </p:spPr>
        <p:txBody>
          <a:bodyPr>
            <a:normAutofit/>
          </a:bodyPr>
          <a:lstStyle/>
          <a:p>
            <a:r>
              <a:rPr lang="nl-NL" sz="3000" dirty="0">
                <a:solidFill>
                  <a:srgbClr val="1D2E54"/>
                </a:solidFill>
              </a:rPr>
              <a:t>Zoek de volgende Bijbelteksten op en lees ze met elkaar: </a:t>
            </a:r>
          </a:p>
          <a:p>
            <a:pPr lvl="1"/>
            <a:r>
              <a:rPr lang="nl-NL" sz="2600" dirty="0">
                <a:solidFill>
                  <a:srgbClr val="1D2E54"/>
                </a:solidFill>
              </a:rPr>
              <a:t>Job 10: 8-12</a:t>
            </a:r>
          </a:p>
          <a:p>
            <a:pPr lvl="1"/>
            <a:r>
              <a:rPr lang="nl-NL" sz="2600" dirty="0">
                <a:solidFill>
                  <a:srgbClr val="1D2E54"/>
                </a:solidFill>
              </a:rPr>
              <a:t>Psalm 139: 13-16</a:t>
            </a:r>
          </a:p>
          <a:p>
            <a:r>
              <a:rPr lang="nl-NL" sz="3000" dirty="0">
                <a:solidFill>
                  <a:srgbClr val="1D2E54"/>
                </a:solidFill>
              </a:rPr>
              <a:t>Vanaf wanneer ziet God een leven? </a:t>
            </a:r>
          </a:p>
          <a:p>
            <a:r>
              <a:rPr lang="nl-NL" sz="3000" dirty="0">
                <a:solidFill>
                  <a:srgbClr val="1D2E54"/>
                </a:solidFill>
              </a:rPr>
              <a:t>God heeft jou met zorg geschapen (geborduurd). Wat zegt dit over God? En wat zegt dit over jou? </a:t>
            </a:r>
          </a:p>
        </p:txBody>
      </p:sp>
      <p:pic>
        <p:nvPicPr>
          <p:cNvPr id="7" name="Afbeelding 6">
            <a:extLst>
              <a:ext uri="{FF2B5EF4-FFF2-40B4-BE49-F238E27FC236}">
                <a16:creationId xmlns:a16="http://schemas.microsoft.com/office/drawing/2014/main" id="{BF11DBD5-F322-4063-86B6-1FA3680C2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39946"/>
            <a:ext cx="1823787" cy="952929"/>
          </a:xfrm>
          <a:prstGeom prst="rect">
            <a:avLst/>
          </a:prstGeom>
        </p:spPr>
      </p:pic>
      <p:pic>
        <p:nvPicPr>
          <p:cNvPr id="8" name="Afbeelding 7">
            <a:extLst>
              <a:ext uri="{FF2B5EF4-FFF2-40B4-BE49-F238E27FC236}">
                <a16:creationId xmlns:a16="http://schemas.microsoft.com/office/drawing/2014/main" id="{33AD59A8-9B93-4D5D-96BA-B70B31C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49" y="5429589"/>
            <a:ext cx="1948005" cy="1063286"/>
          </a:xfrm>
          <a:prstGeom prst="rect">
            <a:avLst/>
          </a:prstGeom>
        </p:spPr>
      </p:pic>
    </p:spTree>
    <p:extLst>
      <p:ext uri="{BB962C8B-B14F-4D97-AF65-F5344CB8AC3E}">
        <p14:creationId xmlns:p14="http://schemas.microsoft.com/office/powerpoint/2010/main" val="24944282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1027</Words>
  <Application>Microsoft Office PowerPoint</Application>
  <PresentationFormat>Breedbeeld</PresentationFormat>
  <Paragraphs>116</Paragraphs>
  <Slides>36</Slides>
  <Notes>3</Notes>
  <HiddenSlides>1</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Antique Olive Compact</vt:lpstr>
      <vt:lpstr>Arial</vt:lpstr>
      <vt:lpstr>Calibri</vt:lpstr>
      <vt:lpstr>Calibri Light</vt:lpstr>
      <vt:lpstr>Kantoorthema</vt:lpstr>
      <vt:lpstr>De  waarde van het (ongeboren) leven </vt:lpstr>
      <vt:lpstr>Opwarmer </vt:lpstr>
      <vt:lpstr>Abortus </vt:lpstr>
      <vt:lpstr>Abortus </vt:lpstr>
      <vt:lpstr>Leven, een wonder!</vt:lpstr>
      <vt:lpstr>Leven, een wonder!</vt:lpstr>
      <vt:lpstr>Leven, een wonder!</vt:lpstr>
      <vt:lpstr>Leven, een wonder!</vt:lpstr>
      <vt:lpstr>In de Bijbel – begin  van het ongeboren leven</vt:lpstr>
      <vt:lpstr>In de Bijbel</vt:lpstr>
      <vt:lpstr>Abortusmethoden</vt:lpstr>
      <vt:lpstr>Quiz</vt:lpstr>
      <vt:lpstr>In Nederland is abortus toegestaan. </vt:lpstr>
      <vt:lpstr>In Nederland is abortus toegestaan. </vt:lpstr>
      <vt:lpstr>De helft van de abortussen vindt plaats vanwege verkrachting. </vt:lpstr>
      <vt:lpstr>De helft van de abortussen vindt plaats vanwege verkrachting. </vt:lpstr>
      <vt:lpstr>Redenen voor een abortus (top 3)</vt:lpstr>
      <vt:lpstr>Meer dan de helft van de vrouwen die een abortus ondergaat, is al moeder. </vt:lpstr>
      <vt:lpstr>Meer dan de helft van de vrouwen die een abortus ondergaat, is al moeder. </vt:lpstr>
      <vt:lpstr>De meeste abortussen vinden plaats bij vrouwen onder de 20 jaar. </vt:lpstr>
      <vt:lpstr>De meeste abortussen vinden plaats bij vrouwen onder de 20 jaar. </vt:lpstr>
      <vt:lpstr>Een zwangerschap duurt ongeveer 40 weken. Bij hoeveel weken gaat het hartje kloppen?</vt:lpstr>
      <vt:lpstr>Tot hoeveel weken zwangerschap is abortus in Nederland toegestaan?</vt:lpstr>
      <vt:lpstr>Hoeveel abortussen vinden er in Nederland per dag plaats?</vt:lpstr>
      <vt:lpstr>Van links naar rechts en van boven naar beneden:  4 weken 8 weken 12 weken 16 weken 20 weken 24 weken  voldragen</vt:lpstr>
      <vt:lpstr>Deze vragen stelden we ook aan voorbijgangers op straat. </vt:lpstr>
      <vt:lpstr>Ongewenst zwanger, wat nu?</vt:lpstr>
      <vt:lpstr>Een abortus heeft impact</vt:lpstr>
      <vt:lpstr>Hulp voor moeder en kind</vt:lpstr>
      <vt:lpstr>Hulp voor moeder en kind</vt:lpstr>
      <vt:lpstr>Dit is waarom ik voor het kindje koos! </vt:lpstr>
      <vt:lpstr>Opdracht: brief</vt:lpstr>
      <vt:lpstr>Opdracht: wat zou jij doen? </vt:lpstr>
      <vt:lpstr>PowerPoint-presentatie</vt:lpstr>
      <vt:lpstr>Week van  het Leven</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waarde van het (ongeboren) leven</dc:title>
  <dc:creator>Lianne Ruitenbeek</dc:creator>
  <cp:lastModifiedBy>Lianne Ruitenbeek</cp:lastModifiedBy>
  <cp:revision>2</cp:revision>
  <dcterms:created xsi:type="dcterms:W3CDTF">2021-11-04T12:40:23Z</dcterms:created>
  <dcterms:modified xsi:type="dcterms:W3CDTF">2021-11-05T15:08:34Z</dcterms:modified>
</cp:coreProperties>
</file>